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Fraunces Extra Bold" panose="020B0604020202020204" charset="0"/>
      <p:regular r:id="rId13"/>
    </p:embeddedFont>
    <p:embeddedFont>
      <p:font typeface="Nobile" panose="020B0604020202020204" charset="0"/>
      <p:regular r:id="rId14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6485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7.sv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145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Health2You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50964"/>
            <a:ext cx="59511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Revolución Digital en la Gestión Sanitaria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64545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Solución integral de Citas Médicas y Telemedicina diseñada para transformar la atención sanitaria del siglo XXI. Un sistema robusto, accesible y centrado en el paciente que combina innovación tecnológica con máxima seguridad.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35221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Equipo: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Valentín (Coordinador) • Raquel (Infraestructura) • Aureo Daniel (Ciberseguridad) • Samuel (Viabilidad)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6627"/>
            <a:ext cx="116802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El Futuro de la Atención Sanitaria es Hoy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799034"/>
            <a:ext cx="4196358" cy="2749987"/>
          </a:xfrm>
          <a:prstGeom prst="roundRect">
            <a:avLst>
              <a:gd name="adj" fmla="val 7424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Text 2"/>
          <p:cNvSpPr/>
          <p:nvPr/>
        </p:nvSpPr>
        <p:spPr>
          <a:xfrm>
            <a:off x="1020604" y="2025848"/>
            <a:ext cx="28701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100% Documentado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2516267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Toda la arquitectura, configuraciones y procesos completamente documentados y auditables.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1799034"/>
            <a:ext cx="4196358" cy="2749987"/>
          </a:xfrm>
          <a:prstGeom prst="roundRect">
            <a:avLst>
              <a:gd name="adj" fmla="val 7424"/>
            </a:avLst>
          </a:prstGeom>
          <a:solidFill>
            <a:srgbClr val="4A644E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7" name="Text 5"/>
          <p:cNvSpPr/>
          <p:nvPr/>
        </p:nvSpPr>
        <p:spPr>
          <a:xfrm>
            <a:off x="5443776" y="2025848"/>
            <a:ext cx="35949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Monitorización Continua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2516267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Sistemas de alerta en tiempo real y métricas de rendimiento para garantizar calidad del servicio.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1799034"/>
            <a:ext cx="4196358" cy="2749987"/>
          </a:xfrm>
          <a:prstGeom prst="roundRect">
            <a:avLst>
              <a:gd name="adj" fmla="val 7424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Text 8"/>
          <p:cNvSpPr/>
          <p:nvPr/>
        </p:nvSpPr>
        <p:spPr>
          <a:xfrm>
            <a:off x="9866948" y="202584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Infraestructura como Código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2870597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Despliegue automatizado mediante IaC, permitiendo replicación en minutos y consistencia total.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917552"/>
            <a:ext cx="13042821" cy="35957"/>
          </a:xfrm>
          <a:prstGeom prst="rect">
            <a:avLst/>
          </a:prstGeom>
          <a:solidFill>
            <a:srgbClr val="405449">
              <a:alpha val="5000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3" name="Text 11"/>
          <p:cNvSpPr/>
          <p:nvPr/>
        </p:nvSpPr>
        <p:spPr>
          <a:xfrm>
            <a:off x="793790" y="5293638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Health2You</a:t>
            </a:r>
            <a:endParaRPr lang="en-US" sz="6150" dirty="0"/>
          </a:p>
        </p:txBody>
      </p:sp>
      <p:sp>
        <p:nvSpPr>
          <p:cNvPr id="14" name="Text 12"/>
          <p:cNvSpPr/>
          <p:nvPr/>
        </p:nvSpPr>
        <p:spPr>
          <a:xfrm>
            <a:off x="793790" y="66120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Seguridad sin compromisos • Ahorro financiero inmediato • Mejor atención al paciente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72300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Listos para implementación inmediata.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Transforme su centro sanitario con tecnología de vanguardia.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1240" y="1163836"/>
            <a:ext cx="7581067" cy="557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El Desafío Actual del Sector Salud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111240" y="1932503"/>
            <a:ext cx="3876913" cy="2162056"/>
          </a:xfrm>
          <a:prstGeom prst="roundRect">
            <a:avLst>
              <a:gd name="adj" fmla="val 7433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Shape 2"/>
          <p:cNvSpPr/>
          <p:nvPr/>
        </p:nvSpPr>
        <p:spPr>
          <a:xfrm>
            <a:off x="6289715" y="2110978"/>
            <a:ext cx="535543" cy="535543"/>
          </a:xfrm>
          <a:prstGeom prst="roundRect">
            <a:avLst>
              <a:gd name="adj" fmla="val 17072552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36995" y="2258258"/>
            <a:ext cx="240983" cy="24098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289715" y="2787015"/>
            <a:ext cx="2363391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Sistemas Colapsados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289715" y="3150275"/>
            <a:ext cx="3519964" cy="765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Líneas telefónicas saturadas y esperas interminables para gestionar citas médicas rutinarias.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10128647" y="1932503"/>
            <a:ext cx="3876913" cy="2162056"/>
          </a:xfrm>
          <a:prstGeom prst="roundRect">
            <a:avLst>
              <a:gd name="adj" fmla="val 7433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Shape 6"/>
          <p:cNvSpPr/>
          <p:nvPr/>
        </p:nvSpPr>
        <p:spPr>
          <a:xfrm>
            <a:off x="10307122" y="2110978"/>
            <a:ext cx="535543" cy="535543"/>
          </a:xfrm>
          <a:prstGeom prst="roundRect">
            <a:avLst>
              <a:gd name="adj" fmla="val 17072552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454402" y="2258258"/>
            <a:ext cx="240983" cy="24098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07122" y="2787015"/>
            <a:ext cx="2231827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Barreras Digitales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10307122" y="3150275"/>
            <a:ext cx="3519964" cy="765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Pacientes mayores enfrentan interfaces complejas no adaptadas a sus necesidades específicas.</a:t>
            </a:r>
            <a:endParaRPr lang="en-US" sz="1400" dirty="0"/>
          </a:p>
        </p:txBody>
      </p:sp>
      <p:sp>
        <p:nvSpPr>
          <p:cNvPr id="14" name="Shape 9"/>
          <p:cNvSpPr/>
          <p:nvPr/>
        </p:nvSpPr>
        <p:spPr>
          <a:xfrm>
            <a:off x="6111240" y="4235053"/>
            <a:ext cx="7894320" cy="1906786"/>
          </a:xfrm>
          <a:prstGeom prst="roundRect">
            <a:avLst>
              <a:gd name="adj" fmla="val 8428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5" name="Shape 10"/>
          <p:cNvSpPr/>
          <p:nvPr/>
        </p:nvSpPr>
        <p:spPr>
          <a:xfrm>
            <a:off x="6289715" y="4413528"/>
            <a:ext cx="535543" cy="535543"/>
          </a:xfrm>
          <a:prstGeom prst="roundRect">
            <a:avLst>
              <a:gd name="adj" fmla="val 17072552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36995" y="4560808"/>
            <a:ext cx="240983" cy="24098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289715" y="5089565"/>
            <a:ext cx="2584252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Seguridad Insuficiente</a:t>
            </a:r>
            <a:endParaRPr lang="en-US" sz="1750" dirty="0"/>
          </a:p>
        </p:txBody>
      </p:sp>
      <p:sp>
        <p:nvSpPr>
          <p:cNvPr id="18" name="Text 12"/>
          <p:cNvSpPr/>
          <p:nvPr/>
        </p:nvSpPr>
        <p:spPr>
          <a:xfrm>
            <a:off x="6289715" y="5452824"/>
            <a:ext cx="7537371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Falta de protección robusta para datos sensibles de historiales médicos y información personal.</a:t>
            </a:r>
            <a:endParaRPr lang="en-US" sz="1400" dirty="0"/>
          </a:p>
        </p:txBody>
      </p:sp>
      <p:sp>
        <p:nvSpPr>
          <p:cNvPr id="19" name="Text 13"/>
          <p:cNvSpPr/>
          <p:nvPr/>
        </p:nvSpPr>
        <p:spPr>
          <a:xfrm>
            <a:off x="6111240" y="6299954"/>
            <a:ext cx="7894320" cy="765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 transformación digital del sector sanitario es urgente. Los pacientes demandan accesibilidad, mientras los hospitales necesitan sistemas resilientes y escalables que reduzcan costes operativos.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856" y="589240"/>
            <a:ext cx="8162568" cy="669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Nuestra Solución: Health2You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49856" y="2748082"/>
            <a:ext cx="4141470" cy="401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Portal Médico Inteligente</a:t>
            </a:r>
            <a:endParaRPr lang="en-US" sz="2500" dirty="0"/>
          </a:p>
        </p:txBody>
      </p:sp>
      <p:sp>
        <p:nvSpPr>
          <p:cNvPr id="4" name="Text 2"/>
          <p:cNvSpPr/>
          <p:nvPr/>
        </p:nvSpPr>
        <p:spPr>
          <a:xfrm>
            <a:off x="749856" y="3352086"/>
            <a:ext cx="8351996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Una plataforma web y móvil centrada en la experiencia de usuario, diseñada para pacientes de todas las edades. Registro simplificado sin email obligatorio, perfecto para la tercera edad.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49856" y="4554617"/>
            <a:ext cx="2678311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Funciones Clave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49856" y="5091827"/>
            <a:ext cx="8351996" cy="1333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Gestión de citas médicas en tiempo real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Acceso instantáneo al historial clínico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Renovación de recetas de forma automatizada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Chatbot con IA para asistencia 24/7</a:t>
            </a:r>
            <a:endParaRPr lang="en-US" sz="16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2156" y="1789986"/>
            <a:ext cx="4255889" cy="567451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168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632" y="3380065"/>
            <a:ext cx="8665607" cy="604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Telemedicina de Última Generación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632" y="4231481"/>
            <a:ext cx="4425672" cy="77331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9871" y="5169575"/>
            <a:ext cx="2416850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Cita Urgente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869871" y="5570458"/>
            <a:ext cx="4039195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Sistema integrado de un solo clic para consultas de emergencia inmediatas.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2304" y="4231481"/>
            <a:ext cx="4425672" cy="77331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95543" y="5169575"/>
            <a:ext cx="3061335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Videoconferencia Segura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5295543" y="5570458"/>
            <a:ext cx="4039195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Jitsi para comunicaciones encriptadas de extremo a extremo con máxima privacidad.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7977" y="4231481"/>
            <a:ext cx="4425672" cy="77331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21215" y="5169575"/>
            <a:ext cx="2416850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Triaje Virtual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9721215" y="5570458"/>
            <a:ext cx="4039195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Médicos de guardia disponibles para valoración inmediata y derivación correcta.</a:t>
            </a:r>
            <a:endParaRPr lang="en-US" sz="1500" dirty="0"/>
          </a:p>
        </p:txBody>
      </p:sp>
      <p:sp>
        <p:nvSpPr>
          <p:cNvPr id="13" name="Shape 7"/>
          <p:cNvSpPr/>
          <p:nvPr/>
        </p:nvSpPr>
        <p:spPr>
          <a:xfrm>
            <a:off x="676632" y="6522006"/>
            <a:ext cx="13277136" cy="744260"/>
          </a:xfrm>
          <a:prstGeom prst="roundRect">
            <a:avLst>
              <a:gd name="adj" fmla="val 23381"/>
            </a:avLst>
          </a:prstGeom>
          <a:solidFill>
            <a:srgbClr val="CCE6D1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9871" y="6784777"/>
            <a:ext cx="241578" cy="19323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304687" y="6735008"/>
            <a:ext cx="12455843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Seguridad garantizada:</a:t>
            </a: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Tokens únicos de acceso que se autodestruyen tras cada llamada, protegiendo la privacidad del paciente.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03488" y="1576745"/>
            <a:ext cx="6446401" cy="461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Arquitectura Cloud Nativa en AWS</a:t>
            </a:r>
            <a:endParaRPr lang="en-US" sz="2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03488" y="2182654"/>
            <a:ext cx="369332" cy="3693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03488" y="2672239"/>
            <a:ext cx="2631758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Infraestructura 100% Cloud</a:t>
            </a:r>
            <a:endParaRPr lang="en-US" sz="1450" dirty="0"/>
          </a:p>
        </p:txBody>
      </p:sp>
      <p:sp>
        <p:nvSpPr>
          <p:cNvPr id="6" name="Text 2"/>
          <p:cNvSpPr/>
          <p:nvPr/>
        </p:nvSpPr>
        <p:spPr>
          <a:xfrm>
            <a:off x="6003488" y="2960727"/>
            <a:ext cx="8109823" cy="195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Amazon Web Services proporciona escalabilidad ilimitada y alta disponibilidad global.</a:t>
            </a:r>
            <a:endParaRPr lang="en-US" sz="11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03488" y="3348276"/>
            <a:ext cx="369332" cy="36933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03488" y="3837861"/>
            <a:ext cx="1846897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VPC Aislada</a:t>
            </a:r>
            <a:endParaRPr lang="en-US" sz="1450" dirty="0"/>
          </a:p>
        </p:txBody>
      </p:sp>
      <p:sp>
        <p:nvSpPr>
          <p:cNvPr id="9" name="Text 4"/>
          <p:cNvSpPr/>
          <p:nvPr/>
        </p:nvSpPr>
        <p:spPr>
          <a:xfrm>
            <a:off x="6003488" y="4126349"/>
            <a:ext cx="8109823" cy="195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Subredes públicas y privadas con control de acceso estricto para máxima protección.</a:t>
            </a:r>
            <a:endParaRPr lang="en-US" sz="11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03488" y="4513898"/>
            <a:ext cx="369332" cy="36933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03488" y="5003483"/>
            <a:ext cx="1846897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Multi-AZ</a:t>
            </a:r>
            <a:endParaRPr lang="en-US" sz="1450" dirty="0"/>
          </a:p>
        </p:txBody>
      </p:sp>
      <p:sp>
        <p:nvSpPr>
          <p:cNvPr id="12" name="Text 6"/>
          <p:cNvSpPr/>
          <p:nvPr/>
        </p:nvSpPr>
        <p:spPr>
          <a:xfrm>
            <a:off x="6003488" y="5291971"/>
            <a:ext cx="8109823" cy="195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Zonas de disponibilidad redundantes garantizan funcionamiento continuo incluso ante fallos.</a:t>
            </a:r>
            <a:endParaRPr lang="en-US" sz="11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03488" y="5679519"/>
            <a:ext cx="369332" cy="36933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03488" y="6169104"/>
            <a:ext cx="1846897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Balanceadores ALB</a:t>
            </a:r>
            <a:endParaRPr lang="en-US" sz="1450" dirty="0"/>
          </a:p>
        </p:txBody>
      </p:sp>
      <p:sp>
        <p:nvSpPr>
          <p:cNvPr id="15" name="Text 8"/>
          <p:cNvSpPr/>
          <p:nvPr/>
        </p:nvSpPr>
        <p:spPr>
          <a:xfrm>
            <a:off x="6003488" y="6457593"/>
            <a:ext cx="8109823" cy="195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Distribución inteligente del tráfico para optimizar rendimiento y respuesta.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80849" y="506492"/>
            <a:ext cx="9224486" cy="564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Escalabilidad y Resiliencia Garantizadas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849" y="1448872"/>
            <a:ext cx="7950279" cy="44373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479518" y="1951434"/>
            <a:ext cx="3130510" cy="338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Auto Scaling Dinámico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9479518" y="2434233"/>
            <a:ext cx="4077533" cy="1038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 sistema crea y elimina servidores automáticamente según la demanda, ajustándose de 2 a 6 instancias en tiempo real. Pico de usuarios? Sin problema.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9479518" y="3616881"/>
            <a:ext cx="2710577" cy="338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Tolerancia a Fallos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9479518" y="4099679"/>
            <a:ext cx="4077533" cy="12983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 un servidor falla, el sistema redirige automáticamente el tráfico a instancias saludables. Pruebas de "Caja Negra" validan resistencia ante caídas de zonas y cortes de red.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1080849" y="6300311"/>
            <a:ext cx="4036219" cy="596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100%</a:t>
            </a:r>
            <a:endParaRPr lang="en-US" sz="4650" dirty="0"/>
          </a:p>
        </p:txBody>
      </p:sp>
      <p:sp>
        <p:nvSpPr>
          <p:cNvPr id="9" name="Text 6"/>
          <p:cNvSpPr/>
          <p:nvPr/>
        </p:nvSpPr>
        <p:spPr>
          <a:xfrm>
            <a:off x="1969532" y="7094696"/>
            <a:ext cx="2258735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Disponibilidad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80849" y="7463314"/>
            <a:ext cx="4036219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Servicio continuo garantizado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5296972" y="6300311"/>
            <a:ext cx="4036338" cy="596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0</a:t>
            </a:r>
            <a:endParaRPr lang="en-US" sz="4650" dirty="0"/>
          </a:p>
        </p:txBody>
      </p:sp>
      <p:sp>
        <p:nvSpPr>
          <p:cNvPr id="12" name="Text 9"/>
          <p:cNvSpPr/>
          <p:nvPr/>
        </p:nvSpPr>
        <p:spPr>
          <a:xfrm>
            <a:off x="6039088" y="7094696"/>
            <a:ext cx="2552105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Tiempo de Inactividad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296972" y="7463314"/>
            <a:ext cx="4036338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Sistema siempre operativo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9513213" y="6300311"/>
            <a:ext cx="4036219" cy="596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6</a:t>
            </a:r>
            <a:endParaRPr lang="en-US" sz="4650" dirty="0"/>
          </a:p>
        </p:txBody>
      </p:sp>
      <p:sp>
        <p:nvSpPr>
          <p:cNvPr id="15" name="Text 12"/>
          <p:cNvSpPr/>
          <p:nvPr/>
        </p:nvSpPr>
        <p:spPr>
          <a:xfrm>
            <a:off x="10388798" y="7094696"/>
            <a:ext cx="228492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Instancias Máximas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513213" y="7463314"/>
            <a:ext cx="4036219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Capacidad bajo demanda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908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3427" y="3320415"/>
            <a:ext cx="9517499" cy="672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Ciberseguridad de Nivel Enterprise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3427" y="4299466"/>
            <a:ext cx="4238387" cy="3300532"/>
          </a:xfrm>
          <a:prstGeom prst="roundRect">
            <a:avLst>
              <a:gd name="adj" fmla="val 4433"/>
            </a:avLst>
          </a:prstGeom>
          <a:solidFill>
            <a:srgbClr val="FAFFFA"/>
          </a:solidFill>
          <a:ln w="30480">
            <a:solidFill>
              <a:srgbClr val="438951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5" name="Shape 2"/>
          <p:cNvSpPr/>
          <p:nvPr/>
        </p:nvSpPr>
        <p:spPr>
          <a:xfrm>
            <a:off x="722948" y="4299466"/>
            <a:ext cx="121920" cy="3300532"/>
          </a:xfrm>
          <a:prstGeom prst="roundRect">
            <a:avLst>
              <a:gd name="adj" fmla="val 158908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6" name="Text 3"/>
          <p:cNvSpPr/>
          <p:nvPr/>
        </p:nvSpPr>
        <p:spPr>
          <a:xfrm>
            <a:off x="1090613" y="4545211"/>
            <a:ext cx="3655457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Protección de Datos Sensibles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090613" y="5340429"/>
            <a:ext cx="3655457" cy="2013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Cumplimiento estricto de normativas de privacidad GDPR y LOPDGPD. Encriptación SSL/HTTPS con certificados validados en todas las comunicaciones.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5196007" y="4299466"/>
            <a:ext cx="4238387" cy="3300532"/>
          </a:xfrm>
          <a:prstGeom prst="roundRect">
            <a:avLst>
              <a:gd name="adj" fmla="val 4433"/>
            </a:avLst>
          </a:prstGeom>
          <a:solidFill>
            <a:srgbClr val="FAFFFA"/>
          </a:solidFill>
          <a:ln w="30480">
            <a:solidFill>
              <a:srgbClr val="4A644E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9" name="Shape 6"/>
          <p:cNvSpPr/>
          <p:nvPr/>
        </p:nvSpPr>
        <p:spPr>
          <a:xfrm>
            <a:off x="5165527" y="4299466"/>
            <a:ext cx="121920" cy="3300532"/>
          </a:xfrm>
          <a:prstGeom prst="roundRect">
            <a:avLst>
              <a:gd name="adj" fmla="val 158908"/>
            </a:avLst>
          </a:prstGeom>
          <a:solidFill>
            <a:srgbClr val="4A644E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Text 7"/>
          <p:cNvSpPr/>
          <p:nvPr/>
        </p:nvSpPr>
        <p:spPr>
          <a:xfrm>
            <a:off x="5533192" y="4545211"/>
            <a:ext cx="3655457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Aislamiento de Bases de Datos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533192" y="5340429"/>
            <a:ext cx="3655457" cy="1342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RDS en subredes privadas inaccesibles desde internet, protegiendo historiales médicos y datos personales.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9638586" y="4299466"/>
            <a:ext cx="4238387" cy="3300532"/>
          </a:xfrm>
          <a:prstGeom prst="roundRect">
            <a:avLst>
              <a:gd name="adj" fmla="val 4433"/>
            </a:avLst>
          </a:prstGeom>
          <a:solidFill>
            <a:srgbClr val="FAFFFA"/>
          </a:solidFill>
          <a:ln w="30480">
            <a:solidFill>
              <a:srgbClr val="438951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3" name="Shape 10"/>
          <p:cNvSpPr/>
          <p:nvPr/>
        </p:nvSpPr>
        <p:spPr>
          <a:xfrm>
            <a:off x="9608106" y="4299466"/>
            <a:ext cx="121920" cy="3300532"/>
          </a:xfrm>
          <a:prstGeom prst="roundRect">
            <a:avLst>
              <a:gd name="adj" fmla="val 158908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4" name="Text 11"/>
          <p:cNvSpPr/>
          <p:nvPr/>
        </p:nvSpPr>
        <p:spPr>
          <a:xfrm>
            <a:off x="9975771" y="4545211"/>
            <a:ext cx="2950726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Firewall WAF de AWS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9975771" y="5004078"/>
            <a:ext cx="3655457" cy="1342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Protección activa contra inyección SQL, ataques DDoS y vulnerabilidades de seguridad web mediante reglas personalizadas.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85712" y="444579"/>
            <a:ext cx="10379988" cy="491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Análisis Financiero: Cloud vs. Infraestructura Física</a:t>
            </a:r>
            <a:endParaRPr lang="en-US" sz="3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712" y="1154787"/>
            <a:ext cx="10858976" cy="560879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413177" y="6763583"/>
            <a:ext cx="157282" cy="157282"/>
          </a:xfrm>
          <a:prstGeom prst="roundRect">
            <a:avLst>
              <a:gd name="adj" fmla="val 11628"/>
            </a:avLst>
          </a:prstGeom>
          <a:solidFill>
            <a:srgbClr val="19331E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5" name="Text 2"/>
          <p:cNvSpPr/>
          <p:nvPr/>
        </p:nvSpPr>
        <p:spPr>
          <a:xfrm>
            <a:off x="5631418" y="6763583"/>
            <a:ext cx="1607582" cy="157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Infraestructura Física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7391400" y="6763583"/>
            <a:ext cx="157282" cy="157282"/>
          </a:xfrm>
          <a:prstGeom prst="roundRect">
            <a:avLst>
              <a:gd name="adj" fmla="val 11628"/>
            </a:avLst>
          </a:prstGeom>
          <a:solidFill>
            <a:srgbClr val="346A3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7" name="Text 4"/>
          <p:cNvSpPr/>
          <p:nvPr/>
        </p:nvSpPr>
        <p:spPr>
          <a:xfrm>
            <a:off x="7609642" y="6763583"/>
            <a:ext cx="1461016" cy="157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Health2You (Cloud)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1885712" y="7358539"/>
            <a:ext cx="10858976" cy="426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 modelo Cloud elimina inversiones iniciales masivas y reduce costes operativos en un </a:t>
            </a:r>
            <a:r>
              <a:rPr lang="en-US" sz="12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74,66%</a:t>
            </a: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Sin hardware obsoleto, sin mantenimiento físico, sin personal técnico dedicado.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9130"/>
            <a:ext cx="96749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Retorno de Inversión Excepcional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34885"/>
            <a:ext cx="63796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294%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2565916" y="29666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ROI Primer Año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457099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Retorno sobre inversión inmediato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456884" y="1934885"/>
            <a:ext cx="63797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75%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9229130" y="29666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Reducción Costes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3457099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Ahorro operativo anual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160163"/>
            <a:ext cx="550914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Eficiencia Financiera Inmediata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93790" y="49256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Health2You permite al hospital evitar gastar </a:t>
            </a: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 euros por cada euro invertido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en infraestructura física tradicional.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628680"/>
            <a:ext cx="29801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Ventajas Adicionales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93790" y="6323171"/>
            <a:ext cx="13042821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Eliminación del riesgo de obsolescencia tecnológica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Flexibilidad de pago por uso real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Escalabilidad sin inversión adicional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684</Words>
  <Application>Microsoft Office PowerPoint</Application>
  <PresentationFormat>Personalizado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Fraunces Extra Bold</vt:lpstr>
      <vt:lpstr>Nobile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Aureo Daniel Lorenzo Pacheco</cp:lastModifiedBy>
  <cp:revision>2</cp:revision>
  <dcterms:created xsi:type="dcterms:W3CDTF">2026-02-06T12:51:47Z</dcterms:created>
  <dcterms:modified xsi:type="dcterms:W3CDTF">2026-02-06T12:56:27Z</dcterms:modified>
</cp:coreProperties>
</file>